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7" r:id="rId2"/>
    <p:sldId id="258" r:id="rId3"/>
    <p:sldId id="263" r:id="rId4"/>
    <p:sldId id="260" r:id="rId5"/>
    <p:sldId id="264" r:id="rId6"/>
    <p:sldId id="265" r:id="rId7"/>
    <p:sldId id="266" r:id="rId8"/>
    <p:sldId id="262" r:id="rId9"/>
  </p:sldIdLst>
  <p:sldSz cx="12192000" cy="6858000"/>
  <p:notesSz cx="6858000" cy="9144000"/>
  <p:embeddedFontLst>
    <p:embeddedFont>
      <p:font typeface="Freesentation 6 SemiBold" pitchFamily="2" charset="-127"/>
      <p:regular r:id="rId10"/>
      <p:bold r:id="rId11"/>
    </p:embeddedFont>
    <p:embeddedFont>
      <p:font typeface="맑은 고딕" panose="020B0503020000020004" pitchFamily="34" charset="-127"/>
      <p:regular r:id="rId12"/>
      <p:bold r:id="rId13"/>
    </p:embeddedFont>
    <p:embeddedFont>
      <p:font typeface="Freesentation 3 Light" pitchFamily="2" charset="-127"/>
      <p:regular r:id="rId14"/>
    </p:embeddedFont>
    <p:embeddedFont>
      <p:font typeface="Freesentation 4 Regular" pitchFamily="2" charset="-127"/>
      <p:regular r:id="rId15"/>
    </p:embeddedFont>
    <p:embeddedFont>
      <p:font typeface="Freesentation 5 Medium" pitchFamily="2" charset="-127"/>
      <p:regular r:id="rId16"/>
    </p:embeddedFont>
    <p:embeddedFont>
      <p:font typeface="Freesentation 7 Bold" pitchFamily="2" charset="-127"/>
      <p:bold r:id="rId17"/>
    </p:embeddedFont>
    <p:embeddedFont>
      <p:font typeface="Freesentation 9 Black" pitchFamily="2" charset="-12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63FF"/>
    <a:srgbClr val="5A6170"/>
    <a:srgbClr val="F8F8F8"/>
    <a:srgbClr val="9200F4"/>
    <a:srgbClr val="1D11FF"/>
    <a:srgbClr val="4F04FF"/>
    <a:srgbClr val="F8A4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9"/>
  </p:normalViewPr>
  <p:slideViewPr>
    <p:cSldViewPr snapToGrid="0">
      <p:cViewPr>
        <p:scale>
          <a:sx n="92" d="100"/>
          <a:sy n="92" d="100"/>
        </p:scale>
        <p:origin x="1320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495AA3-9441-BE77-42BA-0E2725A4C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AD0C594-373C-C43F-F850-2603213E30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5864FC-D603-6700-F106-AEB45E765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2025. 3. 31.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885815-576B-1A95-6250-FD3719210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2F3D9C-1057-6E35-81B6-357953848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8472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30F22-8E01-5B6E-53E5-2AE7B95AC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D85751-B0BC-D5F7-B16C-DF55B304EA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4F481D-AFD2-25E1-7A49-77B09E1AA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2025. 3. 31.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6243CB-000F-CC5A-B74B-D8B6B93E6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63242F-C705-3157-E1C1-3B45411CD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7105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B8EEB29-D82A-8EF2-3ED5-9E67159CF8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1212F2-326C-DD30-3E99-D10C9E537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DB44C4-9FBB-C3C9-1A25-9824F2EA1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2025. 3. 31.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64D484-1C51-B149-E517-67C6F009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528A21-1E61-3451-FFAE-73EFA83FA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048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03E4CD-4677-C45A-5B27-8F345400B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660700-FC49-E751-29B3-0936A3223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122577-3566-BEDB-29ED-EDC52C611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2025. 3. 31.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D6680E-F57F-5F1F-CE55-D7EC03FED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F93B9A-A4DF-5776-579B-6C5F333B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99253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E7A6FF-8407-0656-C120-22F298961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38059A-4F88-ADCB-9717-E1326E85E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E0AF41-F073-C410-7E58-D373CB47F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2025. 3. 31.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0906A6-D744-F03A-3529-D8374A190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B0C5F5-6BC2-9F4E-340B-F9E2EB236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3972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2F7BC-2C9E-CD80-BAAA-C5E9DADE6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DD716E-56FD-F9F6-EB1B-FB99A10283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C35425-C2E0-FC09-F989-471536CC71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2CA7D3-E069-BE5A-3FD3-40D586D6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2025. 3. 31.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8DF843-C273-BCB1-5554-A7214BF7D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3ACDBE-6E8E-2D25-BDB1-0C1D49345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8579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4773EC-9DCC-B7EA-3E1C-5275D61C4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02A497-7365-6777-2492-515B26604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422578-999D-9B78-7068-AAE2EEF62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4163BF-A41E-742C-0450-C181B81BD5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E17EF80-9CE2-349F-1CF4-C3BAF46167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E6D6D60-6538-0F1B-08A6-9ED580D3C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2025. 3. 31.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B03BFBB-C306-9219-15A1-A9F8CBF8E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E0986C0-8D3F-BE02-6128-DF625F98E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369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DA3C81-44F1-7A56-3F0E-8C7A1B2CF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72BC435-00F6-BDA6-8378-E7896783E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2025. 3. 31.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BE288F-B7EC-7DF6-A95D-3F3A60569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51AE0E-A256-5EEB-46DF-2FE27DF83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7219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A54812-3174-9FEF-4678-EC9842FBC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2025. 3. 31.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17A4C8-B34E-C2D0-3005-231679804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56A37B-5BC9-465E-DE4A-D3EA9BF2F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4572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F9F7D0-36F8-0B00-D9BF-BB36D4AF6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E1677B-4004-C6D7-527C-3DDC987DD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AE2E01-6E91-43BE-459E-89A5814875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3BB7EB-107D-0AD1-B609-14E533526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2025. 3. 31.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43E060-913A-AC40-A420-5F538D9EF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8D4C05-38CF-97AE-54FC-61EEF63E1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2636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010A25-35F1-EF37-DF52-F4B7A9050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F03E550-6511-2EAB-D1BA-A6F819C435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E4E8FF-285C-14A8-9E10-04C6AC0D56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01ADE0-2869-50CC-A91F-3642200EE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2025. 3. 31.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BA3755-6436-FFED-7900-F436EE6EF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45EC8B-D2DD-C15C-61B4-A37EA342D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6059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624A32A-3A7B-DDAE-5DA9-1F237C3DC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5DA61F-464C-0A39-D262-1AF6840C5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DEE0BF-81FD-9E86-B9D9-D5E50A4E6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2273F3-001C-864C-9F96-23CF0B0010B5}" type="datetimeFigureOut">
              <a:rPr kumimoji="1" lang="ko-KR" altLang="en-US" smtClean="0"/>
              <a:t>2025. 3. 31.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3E6B3B-D136-4086-C2AF-E4806CE2A5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87A8C5-C09A-7EC9-D3E1-8053FF486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05166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6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DF7DAE-0E54-5C43-929D-71F5AAEE7549}"/>
              </a:ext>
            </a:extLst>
          </p:cNvPr>
          <p:cNvSpPr txBox="1"/>
          <p:nvPr/>
        </p:nvSpPr>
        <p:spPr>
          <a:xfrm>
            <a:off x="1014413" y="962272"/>
            <a:ext cx="50815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5400" b="1" dirty="0">
                <a:solidFill>
                  <a:schemeClr val="bg1"/>
                </a:solidFill>
                <a:latin typeface="Freesentation 9 Black" pitchFamily="2" charset="-127"/>
                <a:ea typeface="Freesentation 9 Black" pitchFamily="2" charset="-127"/>
              </a:rPr>
              <a:t>차량 </a:t>
            </a:r>
            <a:r>
              <a:rPr kumimoji="1" lang="en-US" altLang="ko-KR" sz="5400" b="1" dirty="0">
                <a:solidFill>
                  <a:schemeClr val="bg1"/>
                </a:solidFill>
                <a:latin typeface="Freesentation 9 Black" pitchFamily="2" charset="-127"/>
                <a:ea typeface="Freesentation 9 Black" pitchFamily="2" charset="-127"/>
              </a:rPr>
              <a:t>OCR</a:t>
            </a:r>
            <a:r>
              <a:rPr kumimoji="1" lang="ko-KR" altLang="en-US" sz="5400" b="1" dirty="0">
                <a:solidFill>
                  <a:schemeClr val="bg1"/>
                </a:solidFill>
                <a:latin typeface="Freesentation 9 Black" pitchFamily="2" charset="-127"/>
                <a:ea typeface="Freesentation 9 Black" pitchFamily="2" charset="-127"/>
              </a:rPr>
              <a:t> 프로그램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82D2DB-6955-10A3-438A-FC1382A0B693}"/>
              </a:ext>
            </a:extLst>
          </p:cNvPr>
          <p:cNvSpPr txBox="1"/>
          <p:nvPr/>
        </p:nvSpPr>
        <p:spPr>
          <a:xfrm>
            <a:off x="1014413" y="1885602"/>
            <a:ext cx="3338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bg1">
                    <a:lumMod val="8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실증적 </a:t>
            </a:r>
            <a:r>
              <a:rPr kumimoji="1" lang="en-US" altLang="ko-KR" sz="2400" dirty="0">
                <a:solidFill>
                  <a:schemeClr val="bg1">
                    <a:lumMod val="8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AI </a:t>
            </a:r>
            <a:r>
              <a:rPr kumimoji="1" lang="ko-KR" altLang="en-US" sz="2400" dirty="0">
                <a:solidFill>
                  <a:schemeClr val="bg1">
                    <a:lumMod val="8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개발 프로젝트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6B2D92-53A3-9366-BBA4-63B264FA5732}"/>
              </a:ext>
            </a:extLst>
          </p:cNvPr>
          <p:cNvSpPr txBox="1"/>
          <p:nvPr/>
        </p:nvSpPr>
        <p:spPr>
          <a:xfrm>
            <a:off x="1014413" y="5503356"/>
            <a:ext cx="2570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팀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: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AICN</a:t>
            </a:r>
          </a:p>
          <a:p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팀원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: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김재민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(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팀장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),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</a:t>
            </a:r>
            <a:r>
              <a:rPr kumimoji="1" lang="ko-KR" altLang="en-US" sz="1600" dirty="0" err="1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김동경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,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이도현</a:t>
            </a:r>
            <a:endParaRPr kumimoji="1" lang="en-US" altLang="ko-KR" sz="1600" dirty="0">
              <a:solidFill>
                <a:schemeClr val="bg1"/>
              </a:solidFill>
              <a:latin typeface="Freesentation 4 Regular" pitchFamily="2" charset="-127"/>
              <a:ea typeface="Freesentation 4 Regular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8A6392-CD12-B240-D451-DE413C92E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843588" y="2565398"/>
            <a:ext cx="2115311" cy="2115311"/>
          </a:xfrm>
          <a:prstGeom prst="rect">
            <a:avLst/>
          </a:prstGeom>
        </p:spPr>
      </p:pic>
      <p:pic>
        <p:nvPicPr>
          <p:cNvPr id="8" name="그림 7" descr="차량, 육상 차량, 바퀴, 자동차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FF2E6D4-9348-7848-0CA4-3DFF252F2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243" y="2927790"/>
            <a:ext cx="5581459" cy="422516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DD500BF-572C-CF9F-9806-31391D73F4ED}"/>
              </a:ext>
            </a:extLst>
          </p:cNvPr>
          <p:cNvSpPr/>
          <p:nvPr/>
        </p:nvSpPr>
        <p:spPr>
          <a:xfrm>
            <a:off x="1121664" y="769869"/>
            <a:ext cx="658368" cy="94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3245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A55AEC-2D85-20D6-762C-D5747F7028C5}"/>
              </a:ext>
            </a:extLst>
          </p:cNvPr>
          <p:cNvSpPr txBox="1"/>
          <p:nvPr/>
        </p:nvSpPr>
        <p:spPr>
          <a:xfrm>
            <a:off x="1259783" y="1432113"/>
            <a:ext cx="2011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rgbClr val="6C63FF"/>
                </a:solidFill>
                <a:latin typeface="Freesentation 4 Regular" pitchFamily="2" charset="-127"/>
                <a:ea typeface="Freesentation 4 Regular" pitchFamily="2" charset="-127"/>
              </a:rPr>
              <a:t>차량 </a:t>
            </a:r>
            <a:r>
              <a:rPr kumimoji="1" lang="en-US" altLang="ko-KR" sz="2000" dirty="0">
                <a:solidFill>
                  <a:srgbClr val="6C63FF"/>
                </a:solidFill>
                <a:latin typeface="Freesentation 4 Regular" pitchFamily="2" charset="-127"/>
                <a:ea typeface="Freesentation 4 Regular" pitchFamily="2" charset="-127"/>
              </a:rPr>
              <a:t>OCR </a:t>
            </a:r>
            <a:r>
              <a:rPr kumimoji="1" lang="ko-KR" altLang="en-US" sz="2000" dirty="0">
                <a:solidFill>
                  <a:srgbClr val="6C63FF"/>
                </a:solidFill>
                <a:latin typeface="Freesentation 4 Regular" pitchFamily="2" charset="-127"/>
                <a:ea typeface="Freesentation 4 Regular" pitchFamily="2" charset="-127"/>
              </a:rPr>
              <a:t>프로그램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91B88B-7E92-00EC-CC5F-51DABBC69FCF}"/>
              </a:ext>
            </a:extLst>
          </p:cNvPr>
          <p:cNvSpPr txBox="1"/>
          <p:nvPr/>
        </p:nvSpPr>
        <p:spPr>
          <a:xfrm>
            <a:off x="1231207" y="1632168"/>
            <a:ext cx="26334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6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INDEX</a:t>
            </a:r>
            <a:endParaRPr kumimoji="1" lang="ko-KR" altLang="en-US" sz="6600" b="1" dirty="0">
              <a:solidFill>
                <a:srgbClr val="5A6170"/>
              </a:solidFill>
              <a:latin typeface="Freesentation 9 Black" pitchFamily="2" charset="-127"/>
              <a:ea typeface="Freesentation 9 Black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BF744D-AC17-0DBE-DC44-FAA4B869A161}"/>
              </a:ext>
            </a:extLst>
          </p:cNvPr>
          <p:cNvSpPr/>
          <p:nvPr/>
        </p:nvSpPr>
        <p:spPr>
          <a:xfrm>
            <a:off x="1347751" y="1337305"/>
            <a:ext cx="658368" cy="94808"/>
          </a:xfrm>
          <a:prstGeom prst="rect">
            <a:avLst/>
          </a:prstGeom>
          <a:solidFill>
            <a:srgbClr val="6C6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9ADF339-18FF-7293-99A7-D9E7CB2C8724}"/>
              </a:ext>
            </a:extLst>
          </p:cNvPr>
          <p:cNvGrpSpPr/>
          <p:nvPr/>
        </p:nvGrpSpPr>
        <p:grpSpPr>
          <a:xfrm>
            <a:off x="4789629" y="3961746"/>
            <a:ext cx="471486" cy="369332"/>
            <a:chOff x="924406" y="2471813"/>
            <a:chExt cx="471486" cy="369332"/>
          </a:xfrm>
        </p:grpSpPr>
        <p:sp>
          <p:nvSpPr>
            <p:cNvPr id="4" name="모서리가 둥근 직사각형 3">
              <a:extLst>
                <a:ext uri="{FF2B5EF4-FFF2-40B4-BE49-F238E27FC236}">
                  <a16:creationId xmlns:a16="http://schemas.microsoft.com/office/drawing/2014/main" id="{26F4EDB0-F4FF-C503-F2C3-3901E692EB30}"/>
                </a:ext>
              </a:extLst>
            </p:cNvPr>
            <p:cNvSpPr/>
            <p:nvPr/>
          </p:nvSpPr>
          <p:spPr>
            <a:xfrm>
              <a:off x="965861" y="2481145"/>
              <a:ext cx="360000" cy="360000"/>
            </a:xfrm>
            <a:prstGeom prst="roundRect">
              <a:avLst/>
            </a:prstGeom>
            <a:solidFill>
              <a:srgbClr val="6C63FF"/>
            </a:solidFill>
            <a:ln>
              <a:noFill/>
            </a:ln>
            <a:effectLst>
              <a:outerShdw blurRad="152400" dist="76200" dir="2700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6CCF218-553F-B5A9-0E58-ED5EC7B543CC}"/>
                </a:ext>
              </a:extLst>
            </p:cNvPr>
            <p:cNvSpPr txBox="1"/>
            <p:nvPr/>
          </p:nvSpPr>
          <p:spPr>
            <a:xfrm>
              <a:off x="924406" y="2471813"/>
              <a:ext cx="471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solidFill>
                    <a:schemeClr val="bg1"/>
                  </a:solidFill>
                  <a:latin typeface="Freesentation 7 Bold" pitchFamily="2" charset="-127"/>
                  <a:ea typeface="Freesentation 7 Bold" pitchFamily="2" charset="-127"/>
                </a:rPr>
                <a:t>02</a:t>
              </a:r>
              <a:endParaRPr kumimoji="1" lang="ko-KR" altLang="en-US" b="1" dirty="0">
                <a:solidFill>
                  <a:schemeClr val="bg1"/>
                </a:solidFill>
                <a:latin typeface="Freesentation 7 Bold" pitchFamily="2" charset="-127"/>
                <a:ea typeface="Freesentation 7 Bold" pitchFamily="2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A79A50A-1A80-31C1-FF0D-D9B7369ED456}"/>
              </a:ext>
            </a:extLst>
          </p:cNvPr>
          <p:cNvGrpSpPr/>
          <p:nvPr/>
        </p:nvGrpSpPr>
        <p:grpSpPr>
          <a:xfrm>
            <a:off x="1428788" y="3961746"/>
            <a:ext cx="471486" cy="369332"/>
            <a:chOff x="938694" y="2471813"/>
            <a:chExt cx="471486" cy="369332"/>
          </a:xfrm>
        </p:grpSpPr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id="{FA39A36B-96E7-24B6-E753-E78DF60EE632}"/>
                </a:ext>
              </a:extLst>
            </p:cNvPr>
            <p:cNvSpPr/>
            <p:nvPr/>
          </p:nvSpPr>
          <p:spPr>
            <a:xfrm>
              <a:off x="965861" y="2481145"/>
              <a:ext cx="360000" cy="360000"/>
            </a:xfrm>
            <a:prstGeom prst="roundRect">
              <a:avLst/>
            </a:prstGeom>
            <a:solidFill>
              <a:srgbClr val="6C63FF"/>
            </a:solidFill>
            <a:ln>
              <a:noFill/>
            </a:ln>
            <a:effectLst>
              <a:outerShdw blurRad="152400" dist="76200" dir="2700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AB973A-FDFB-C9FE-AEE8-463DDBF331B2}"/>
                </a:ext>
              </a:extLst>
            </p:cNvPr>
            <p:cNvSpPr txBox="1"/>
            <p:nvPr/>
          </p:nvSpPr>
          <p:spPr>
            <a:xfrm>
              <a:off x="938694" y="2471813"/>
              <a:ext cx="471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solidFill>
                    <a:schemeClr val="bg1"/>
                  </a:solidFill>
                  <a:latin typeface="Freesentation 7 Bold" pitchFamily="2" charset="-127"/>
                  <a:ea typeface="Freesentation 7 Bold" pitchFamily="2" charset="-127"/>
                </a:rPr>
                <a:t>01</a:t>
              </a:r>
              <a:endParaRPr kumimoji="1" lang="ko-KR" altLang="en-US" b="1" dirty="0">
                <a:solidFill>
                  <a:schemeClr val="bg1"/>
                </a:solidFill>
                <a:latin typeface="Freesentation 7 Bold" pitchFamily="2" charset="-127"/>
                <a:ea typeface="Freesentation 7 Bold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529CF51-490C-0B7C-8391-65022A601A0E}"/>
              </a:ext>
            </a:extLst>
          </p:cNvPr>
          <p:cNvGrpSpPr/>
          <p:nvPr/>
        </p:nvGrpSpPr>
        <p:grpSpPr>
          <a:xfrm>
            <a:off x="8650530" y="3956790"/>
            <a:ext cx="471486" cy="369332"/>
            <a:chOff x="924406" y="2471813"/>
            <a:chExt cx="471486" cy="369332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D39E7842-55C4-752B-CD7A-AEA7D31B537A}"/>
                </a:ext>
              </a:extLst>
            </p:cNvPr>
            <p:cNvSpPr/>
            <p:nvPr/>
          </p:nvSpPr>
          <p:spPr>
            <a:xfrm>
              <a:off x="965861" y="2481145"/>
              <a:ext cx="360000" cy="360000"/>
            </a:xfrm>
            <a:prstGeom prst="roundRect">
              <a:avLst/>
            </a:prstGeom>
            <a:solidFill>
              <a:srgbClr val="6C63FF"/>
            </a:solidFill>
            <a:ln>
              <a:noFill/>
            </a:ln>
            <a:effectLst>
              <a:outerShdw blurRad="152400" dist="76200" dir="2700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4AAF0B-3093-F503-2A94-EE8AA24A844B}"/>
                </a:ext>
              </a:extLst>
            </p:cNvPr>
            <p:cNvSpPr txBox="1"/>
            <p:nvPr/>
          </p:nvSpPr>
          <p:spPr>
            <a:xfrm>
              <a:off x="924406" y="2471813"/>
              <a:ext cx="471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solidFill>
                    <a:schemeClr val="bg1"/>
                  </a:solidFill>
                  <a:latin typeface="Freesentation 7 Bold" pitchFamily="2" charset="-127"/>
                  <a:ea typeface="Freesentation 7 Bold" pitchFamily="2" charset="-127"/>
                </a:rPr>
                <a:t>03</a:t>
              </a:r>
              <a:endParaRPr kumimoji="1" lang="ko-KR" altLang="en-US" b="1" dirty="0">
                <a:solidFill>
                  <a:schemeClr val="bg1"/>
                </a:solidFill>
                <a:latin typeface="Freesentation 7 Bold" pitchFamily="2" charset="-127"/>
                <a:ea typeface="Freesentation 7 Bold" pitchFamily="2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9B5F75C-19E3-AA35-3D62-412E5B67406E}"/>
              </a:ext>
            </a:extLst>
          </p:cNvPr>
          <p:cNvSpPr txBox="1"/>
          <p:nvPr/>
        </p:nvSpPr>
        <p:spPr>
          <a:xfrm>
            <a:off x="1428787" y="4384966"/>
            <a:ext cx="1119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Freesentation 7 Bold" pitchFamily="2" charset="-127"/>
                <a:ea typeface="Freesentation 7 Bold" pitchFamily="2" charset="-127"/>
              </a:rPr>
              <a:t>진행상황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9B610C-9DF2-9D71-8EBC-453474AE1681}"/>
              </a:ext>
            </a:extLst>
          </p:cNvPr>
          <p:cNvSpPr txBox="1"/>
          <p:nvPr/>
        </p:nvSpPr>
        <p:spPr>
          <a:xfrm>
            <a:off x="4789629" y="4384966"/>
            <a:ext cx="2887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Freesentation 7 Bold" pitchFamily="2" charset="-127"/>
                <a:ea typeface="Freesentation 7 Bold" pitchFamily="2" charset="-127"/>
              </a:rPr>
              <a:t>개발 내용 구체화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16E119-01C5-C902-3415-CA3EB3CABCB3}"/>
              </a:ext>
            </a:extLst>
          </p:cNvPr>
          <p:cNvSpPr txBox="1"/>
          <p:nvPr/>
        </p:nvSpPr>
        <p:spPr>
          <a:xfrm>
            <a:off x="8650530" y="4370678"/>
            <a:ext cx="3541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Freesentation 7 Bold" pitchFamily="2" charset="-127"/>
                <a:ea typeface="Freesentation 7 Bold" pitchFamily="2" charset="-127"/>
              </a:rPr>
              <a:t>다음 회의 일정 </a:t>
            </a:r>
          </a:p>
        </p:txBody>
      </p:sp>
    </p:spTree>
    <p:extLst>
      <p:ext uri="{BB962C8B-B14F-4D97-AF65-F5344CB8AC3E}">
        <p14:creationId xmlns:p14="http://schemas.microsoft.com/office/powerpoint/2010/main" val="3106199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63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C0D542-DEBF-EAF5-0002-2435E9BCA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F758D0-D7EF-1176-5373-57B9F63249F2}"/>
              </a:ext>
            </a:extLst>
          </p:cNvPr>
          <p:cNvSpPr txBox="1"/>
          <p:nvPr/>
        </p:nvSpPr>
        <p:spPr>
          <a:xfrm>
            <a:off x="3042069" y="3013501"/>
            <a:ext cx="61078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800" b="1" dirty="0">
                <a:solidFill>
                  <a:prstClr val="white"/>
                </a:solidFill>
                <a:latin typeface="Freesentation 9 Black" pitchFamily="2" charset="-127"/>
                <a:ea typeface="Freesentation 9 Black" pitchFamily="2" charset="-127"/>
              </a:rPr>
              <a:t>3/21 </a:t>
            </a:r>
            <a:r>
              <a:rPr kumimoji="1" lang="ko-KR" altLang="en-US" sz="4800" b="1" dirty="0">
                <a:solidFill>
                  <a:prstClr val="white"/>
                </a:solidFill>
                <a:latin typeface="Freesentation 9 Black" pitchFamily="2" charset="-127"/>
                <a:ea typeface="Freesentation 9 Black" pitchFamily="2" charset="-127"/>
              </a:rPr>
              <a:t>사하구청 킥오프 미팅</a:t>
            </a:r>
            <a:endParaRPr kumimoji="1" lang="ko-KR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eesentation 9 Black" pitchFamily="2" charset="-127"/>
              <a:ea typeface="Freesentation 9 Black" pitchFamily="2" charset="-127"/>
              <a:cs typeface="+mn-cs"/>
            </a:endParaRPr>
          </a:p>
        </p:txBody>
      </p:sp>
      <p:sp>
        <p:nvSpPr>
          <p:cNvPr id="5" name="평행 사변형[P] 4">
            <a:extLst>
              <a:ext uri="{FF2B5EF4-FFF2-40B4-BE49-F238E27FC236}">
                <a16:creationId xmlns:a16="http://schemas.microsoft.com/office/drawing/2014/main" id="{4D598B8F-148F-57DB-471E-D98FCD99BDB0}"/>
              </a:ext>
            </a:extLst>
          </p:cNvPr>
          <p:cNvSpPr/>
          <p:nvPr/>
        </p:nvSpPr>
        <p:spPr>
          <a:xfrm>
            <a:off x="2633122" y="2969476"/>
            <a:ext cx="436353" cy="415498"/>
          </a:xfrm>
          <a:prstGeom prst="parallelogram">
            <a:avLst>
              <a:gd name="adj" fmla="val 768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평행 사변형[P] 7">
            <a:extLst>
              <a:ext uri="{FF2B5EF4-FFF2-40B4-BE49-F238E27FC236}">
                <a16:creationId xmlns:a16="http://schemas.microsoft.com/office/drawing/2014/main" id="{7C3EE061-F5EB-F987-9C7A-17F2B6B92960}"/>
              </a:ext>
            </a:extLst>
          </p:cNvPr>
          <p:cNvSpPr/>
          <p:nvPr/>
        </p:nvSpPr>
        <p:spPr>
          <a:xfrm>
            <a:off x="9122525" y="3473025"/>
            <a:ext cx="436353" cy="415498"/>
          </a:xfrm>
          <a:prstGeom prst="parallelogram">
            <a:avLst>
              <a:gd name="adj" fmla="val 768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74680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컴퓨터, 컴퓨터 모니터, 전자 기기, 자동차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30FE42B-A05A-BA02-25BD-06A3825C1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6000"/>
                    </a14:imgEffect>
                    <a14:imgEffect>
                      <a14:brightnessContrast bright="-66000" contrast="15000"/>
                    </a14:imgEffect>
                  </a14:imgLayer>
                </a14:imgProps>
              </a:ext>
            </a:extLst>
          </a:blip>
          <a:srcRect l="11780" r="20638" b="457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그림 20" descr="그래픽, 상징, 폰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F3BB3CD-9030-3FE2-A704-775C4C917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4537" y="2555080"/>
            <a:ext cx="1747837" cy="1747837"/>
          </a:xfrm>
          <a:prstGeom prst="rect">
            <a:avLst/>
          </a:prstGeom>
        </p:spPr>
      </p:pic>
      <p:pic>
        <p:nvPicPr>
          <p:cNvPr id="23" name="그림 22" descr="로고, 그래픽, 폰트, 상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34D0CC4-F945-F7E4-3AEB-0724AA19F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0752" y="3022995"/>
            <a:ext cx="812008" cy="812008"/>
          </a:xfrm>
          <a:prstGeom prst="rect">
            <a:avLst/>
          </a:prstGeom>
        </p:spPr>
      </p:pic>
      <p:pic>
        <p:nvPicPr>
          <p:cNvPr id="27" name="그림 26" descr="폰트, 상징, 그래픽, 로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B22CD26-05DA-B082-99C4-36B07F4B9F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1125" y="2524125"/>
            <a:ext cx="1809749" cy="1809749"/>
          </a:xfrm>
          <a:prstGeom prst="rect">
            <a:avLst/>
          </a:prstGeom>
        </p:spPr>
      </p:pic>
      <p:pic>
        <p:nvPicPr>
          <p:cNvPr id="28" name="그림 27" descr="로고, 그래픽, 폰트, 상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F1257DD-C66D-84C0-184F-E1F15B6081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402" y="3022994"/>
            <a:ext cx="812008" cy="812008"/>
          </a:xfrm>
          <a:prstGeom prst="rect">
            <a:avLst/>
          </a:prstGeom>
        </p:spPr>
      </p:pic>
      <p:pic>
        <p:nvPicPr>
          <p:cNvPr id="36" name="그림 35" descr="상징, 그래픽, 폰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4C8BA5B-5614-7089-6924-35984FAAE7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9625" y="2390178"/>
            <a:ext cx="2077640" cy="207764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2312583-D4A2-C2BB-0D73-28262B49670E}"/>
              </a:ext>
            </a:extLst>
          </p:cNvPr>
          <p:cNvSpPr txBox="1"/>
          <p:nvPr/>
        </p:nvSpPr>
        <p:spPr>
          <a:xfrm>
            <a:off x="4015974" y="492621"/>
            <a:ext cx="4160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Freesentation 9 Black" pitchFamily="2" charset="-127"/>
                <a:ea typeface="Freesentation 9 Black" pitchFamily="2" charset="-127"/>
              </a:rPr>
              <a:t>차량 </a:t>
            </a:r>
            <a:r>
              <a:rPr kumimoji="1" lang="en-US" altLang="ko-KR" sz="4400" b="1" dirty="0">
                <a:solidFill>
                  <a:schemeClr val="bg1"/>
                </a:solidFill>
                <a:latin typeface="Freesentation 9 Black" pitchFamily="2" charset="-127"/>
                <a:ea typeface="Freesentation 9 Black" pitchFamily="2" charset="-127"/>
              </a:rPr>
              <a:t>OCR</a:t>
            </a:r>
            <a:r>
              <a:rPr kumimoji="1" lang="ko-KR" altLang="en-US" sz="4400" b="1" dirty="0">
                <a:solidFill>
                  <a:schemeClr val="bg1"/>
                </a:solidFill>
                <a:latin typeface="Freesentation 9 Black" pitchFamily="2" charset="-127"/>
                <a:ea typeface="Freesentation 9 Black" pitchFamily="2" charset="-127"/>
              </a:rPr>
              <a:t> 프로그램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9ABF59-4B5C-098B-DC51-7661EF0F1271}"/>
              </a:ext>
            </a:extLst>
          </p:cNvPr>
          <p:cNvSpPr txBox="1"/>
          <p:nvPr/>
        </p:nvSpPr>
        <p:spPr>
          <a:xfrm>
            <a:off x="5283514" y="1137623"/>
            <a:ext cx="1624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rgbClr val="F8F8F8"/>
                </a:solidFill>
                <a:latin typeface="Freesentation 4 Regular" pitchFamily="2" charset="-127"/>
                <a:ea typeface="Freesentation 4 Regular" pitchFamily="2" charset="-127"/>
              </a:rPr>
              <a:t>개발 내용 구체화</a:t>
            </a:r>
          </a:p>
        </p:txBody>
      </p:sp>
    </p:spTree>
    <p:extLst>
      <p:ext uri="{BB962C8B-B14F-4D97-AF65-F5344CB8AC3E}">
        <p14:creationId xmlns:p14="http://schemas.microsoft.com/office/powerpoint/2010/main" val="540520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6DC7D9-DE82-F6FF-5292-C12E8F9F5767}"/>
              </a:ext>
            </a:extLst>
          </p:cNvPr>
          <p:cNvSpPr txBox="1"/>
          <p:nvPr/>
        </p:nvSpPr>
        <p:spPr>
          <a:xfrm>
            <a:off x="4015974" y="492621"/>
            <a:ext cx="4160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차량 </a:t>
            </a:r>
            <a:r>
              <a:rPr kumimoji="1" lang="en-US" altLang="ko-KR" sz="44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OCR</a:t>
            </a:r>
            <a:r>
              <a:rPr kumimoji="1" lang="ko-KR" altLang="en-US" sz="44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 프로그램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A789FD-57CD-38C3-BF9B-5ABFF996A9DC}"/>
              </a:ext>
            </a:extLst>
          </p:cNvPr>
          <p:cNvSpPr txBox="1"/>
          <p:nvPr/>
        </p:nvSpPr>
        <p:spPr>
          <a:xfrm>
            <a:off x="5283514" y="1137623"/>
            <a:ext cx="1624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rgbClr val="5A6170"/>
                </a:solidFill>
                <a:latin typeface="Freesentation 4 Regular" pitchFamily="2" charset="-127"/>
                <a:ea typeface="Freesentation 4 Regular" pitchFamily="2" charset="-127"/>
              </a:rPr>
              <a:t>개발 내용 구체화</a:t>
            </a:r>
          </a:p>
        </p:txBody>
      </p:sp>
      <p:pic>
        <p:nvPicPr>
          <p:cNvPr id="5" name="그림 4" descr="폰트, 그래픽, 상징, 로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867DB17-CDF5-C253-7CFD-E3CE0B869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177" y="2428874"/>
            <a:ext cx="2699753" cy="2699753"/>
          </a:xfrm>
          <a:prstGeom prst="rect">
            <a:avLst/>
          </a:prstGeom>
        </p:spPr>
      </p:pic>
      <p:pic>
        <p:nvPicPr>
          <p:cNvPr id="7" name="그림 6" descr="그림, 클립아트, 만화 영화, 인간의 얼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117BF8E-78FD-95F1-5CC1-89A25ACDA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859" y="2398205"/>
            <a:ext cx="2699754" cy="2699754"/>
          </a:xfrm>
          <a:prstGeom prst="rect">
            <a:avLst/>
          </a:prstGeom>
        </p:spPr>
      </p:pic>
      <p:pic>
        <p:nvPicPr>
          <p:cNvPr id="9" name="그림 8" descr="스크린샷, 그래픽, 상징, 만화 영화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779FE00-5810-67DC-09CD-49269EABA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5086" y="2321713"/>
            <a:ext cx="2852737" cy="28527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8D587B-3485-022E-985E-965CF6443814}"/>
              </a:ext>
            </a:extLst>
          </p:cNvPr>
          <p:cNvSpPr txBox="1"/>
          <p:nvPr/>
        </p:nvSpPr>
        <p:spPr>
          <a:xfrm>
            <a:off x="1840046" y="5123855"/>
            <a:ext cx="1348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solidFill>
                  <a:srgbClr val="5A6170"/>
                </a:solidFill>
                <a:latin typeface="Freesentation 6 SemiBold" pitchFamily="2" charset="-127"/>
                <a:ea typeface="Freesentation 6 SemiBold" pitchFamily="2" charset="-127"/>
              </a:rPr>
              <a:t>성능 향상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289953-26B8-C0EA-CD8D-31F2D041517C}"/>
              </a:ext>
            </a:extLst>
          </p:cNvPr>
          <p:cNvSpPr txBox="1"/>
          <p:nvPr/>
        </p:nvSpPr>
        <p:spPr>
          <a:xfrm>
            <a:off x="5421989" y="5174450"/>
            <a:ext cx="1486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solidFill>
                  <a:srgbClr val="5A6170"/>
                </a:solidFill>
                <a:latin typeface="Freesentation 6 SemiBold" pitchFamily="2" charset="-127"/>
                <a:ea typeface="Freesentation 6 SemiBold" pitchFamily="2" charset="-127"/>
              </a:rPr>
              <a:t>직관적 </a:t>
            </a:r>
            <a:r>
              <a:rPr kumimoji="1" lang="en-US" altLang="ko-KR" sz="2800" b="1" dirty="0">
                <a:solidFill>
                  <a:srgbClr val="5A6170"/>
                </a:solidFill>
                <a:latin typeface="Freesentation 6 SemiBold" pitchFamily="2" charset="-127"/>
                <a:ea typeface="Freesentation 6 SemiBold" pitchFamily="2" charset="-127"/>
              </a:rPr>
              <a:t>UI</a:t>
            </a:r>
            <a:endParaRPr kumimoji="1" lang="ko-KR" altLang="en-US" sz="2800" b="1" dirty="0">
              <a:solidFill>
                <a:srgbClr val="5A6170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4875D8-6E17-45C4-9698-A1E7A13697E1}"/>
              </a:ext>
            </a:extLst>
          </p:cNvPr>
          <p:cNvSpPr txBox="1"/>
          <p:nvPr/>
        </p:nvSpPr>
        <p:spPr>
          <a:xfrm>
            <a:off x="8927447" y="5174450"/>
            <a:ext cx="1348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solidFill>
                  <a:srgbClr val="5A6170"/>
                </a:solidFill>
                <a:latin typeface="Freesentation 6 SemiBold" pitchFamily="2" charset="-127"/>
                <a:ea typeface="Freesentation 6 SemiBold" pitchFamily="2" charset="-127"/>
              </a:rPr>
              <a:t>정보 보안</a:t>
            </a:r>
          </a:p>
        </p:txBody>
      </p:sp>
    </p:spTree>
    <p:extLst>
      <p:ext uri="{BB962C8B-B14F-4D97-AF65-F5344CB8AC3E}">
        <p14:creationId xmlns:p14="http://schemas.microsoft.com/office/powerpoint/2010/main" val="3707037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11A8C-18B8-B711-C53E-4B25316A6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832434-DD5E-8FC1-8D8F-715870E47D75}"/>
              </a:ext>
            </a:extLst>
          </p:cNvPr>
          <p:cNvSpPr txBox="1"/>
          <p:nvPr/>
        </p:nvSpPr>
        <p:spPr>
          <a:xfrm>
            <a:off x="4015974" y="492621"/>
            <a:ext cx="4160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차량 </a:t>
            </a:r>
            <a:r>
              <a:rPr kumimoji="1" lang="en-US" altLang="ko-KR" sz="44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OCR</a:t>
            </a:r>
            <a:r>
              <a:rPr kumimoji="1" lang="ko-KR" altLang="en-US" sz="44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 프로그램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62CDADDC-89D3-D348-FD91-6B4BAE3017B5}"/>
              </a:ext>
            </a:extLst>
          </p:cNvPr>
          <p:cNvSpPr/>
          <p:nvPr/>
        </p:nvSpPr>
        <p:spPr>
          <a:xfrm>
            <a:off x="1910836" y="1632031"/>
            <a:ext cx="3356659" cy="4506090"/>
          </a:xfrm>
          <a:prstGeom prst="roundRect">
            <a:avLst>
              <a:gd name="adj" fmla="val 4253"/>
            </a:avLst>
          </a:prstGeom>
          <a:solidFill>
            <a:srgbClr val="6C63FF"/>
          </a:solidFill>
          <a:ln>
            <a:noFill/>
          </a:ln>
          <a:effectLst>
            <a:outerShdw blurRad="152400" dist="508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796A46-F2DC-42B0-BC2B-30EBE093498B}"/>
              </a:ext>
            </a:extLst>
          </p:cNvPr>
          <p:cNvSpPr txBox="1"/>
          <p:nvPr/>
        </p:nvSpPr>
        <p:spPr>
          <a:xfrm>
            <a:off x="5283514" y="1137623"/>
            <a:ext cx="1624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rgbClr val="5A6170"/>
                </a:solidFill>
                <a:latin typeface="Freesentation 4 Regular" pitchFamily="2" charset="-127"/>
                <a:ea typeface="Freesentation 4 Regular" pitchFamily="2" charset="-127"/>
              </a:rPr>
              <a:t>개발 내용 구체화</a:t>
            </a:r>
          </a:p>
        </p:txBody>
      </p:sp>
      <p:pic>
        <p:nvPicPr>
          <p:cNvPr id="6" name="그림 5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850A929-25CE-731C-CC69-0BF02F0A4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364" y="1762695"/>
            <a:ext cx="3121601" cy="4244758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184945EA-ED09-F31A-C7F3-CFF7F2AE9693}"/>
              </a:ext>
            </a:extLst>
          </p:cNvPr>
          <p:cNvSpPr/>
          <p:nvPr/>
        </p:nvSpPr>
        <p:spPr>
          <a:xfrm>
            <a:off x="2562662" y="4791018"/>
            <a:ext cx="2059367" cy="306625"/>
          </a:xfrm>
          <a:prstGeom prst="frame">
            <a:avLst>
              <a:gd name="adj1" fmla="val 39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F731CE24-EB49-D5DA-BA77-768740BB87EF}"/>
              </a:ext>
            </a:extLst>
          </p:cNvPr>
          <p:cNvSpPr/>
          <p:nvPr/>
        </p:nvSpPr>
        <p:spPr>
          <a:xfrm>
            <a:off x="6924507" y="1632031"/>
            <a:ext cx="3356659" cy="4506090"/>
          </a:xfrm>
          <a:prstGeom prst="roundRect">
            <a:avLst>
              <a:gd name="adj" fmla="val 4253"/>
            </a:avLst>
          </a:prstGeom>
          <a:solidFill>
            <a:srgbClr val="6C63FF"/>
          </a:solidFill>
          <a:ln>
            <a:noFill/>
          </a:ln>
          <a:effectLst>
            <a:outerShdw blurRad="152400" dist="508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6" name="그림 15" descr="텍스트, 편지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1EF137C-DC40-FA56-CD53-733A75438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708" y="1787163"/>
            <a:ext cx="3072255" cy="419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10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7D6523-1452-28DF-BF3D-B3819D026A5B}"/>
              </a:ext>
            </a:extLst>
          </p:cNvPr>
          <p:cNvSpPr txBox="1"/>
          <p:nvPr/>
        </p:nvSpPr>
        <p:spPr>
          <a:xfrm>
            <a:off x="4015974" y="492621"/>
            <a:ext cx="4160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차량 </a:t>
            </a:r>
            <a:r>
              <a:rPr kumimoji="1" lang="en-US" altLang="ko-KR" sz="44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OCR</a:t>
            </a:r>
            <a:r>
              <a:rPr kumimoji="1" lang="ko-KR" altLang="en-US" sz="44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 프로그램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1610FD-A1F5-CC93-B835-D37AF0CAE316}"/>
              </a:ext>
            </a:extLst>
          </p:cNvPr>
          <p:cNvSpPr txBox="1"/>
          <p:nvPr/>
        </p:nvSpPr>
        <p:spPr>
          <a:xfrm>
            <a:off x="5283514" y="1137623"/>
            <a:ext cx="14359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rgbClr val="5A6170"/>
                </a:solidFill>
                <a:latin typeface="Freesentation 4 Regular" pitchFamily="2" charset="-127"/>
                <a:ea typeface="Freesentation 4 Regular" pitchFamily="2" charset="-127"/>
              </a:rPr>
              <a:t>다음 회의 일정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D495DC1-7DF6-78F7-A506-CE3ECFCFB2BD}"/>
              </a:ext>
            </a:extLst>
          </p:cNvPr>
          <p:cNvGrpSpPr/>
          <p:nvPr/>
        </p:nvGrpSpPr>
        <p:grpSpPr>
          <a:xfrm>
            <a:off x="1171574" y="1828793"/>
            <a:ext cx="2671761" cy="4057648"/>
            <a:chOff x="1171574" y="2057401"/>
            <a:chExt cx="2671763" cy="4057648"/>
          </a:xfrm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2CBD87E4-6E7C-75AB-0B29-F3373F60F5EE}"/>
                </a:ext>
              </a:extLst>
            </p:cNvPr>
            <p:cNvSpPr/>
            <p:nvPr/>
          </p:nvSpPr>
          <p:spPr>
            <a:xfrm>
              <a:off x="1171574" y="2057401"/>
              <a:ext cx="2671763" cy="35433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양쪽 모서리가 둥근 사각형 5">
              <a:extLst>
                <a:ext uri="{FF2B5EF4-FFF2-40B4-BE49-F238E27FC236}">
                  <a16:creationId xmlns:a16="http://schemas.microsoft.com/office/drawing/2014/main" id="{7C2C6EF6-A0A6-17C2-EA58-4EDA892691DD}"/>
                </a:ext>
              </a:extLst>
            </p:cNvPr>
            <p:cNvSpPr/>
            <p:nvPr/>
          </p:nvSpPr>
          <p:spPr>
            <a:xfrm flipV="1">
              <a:off x="1171574" y="5016073"/>
              <a:ext cx="2671762" cy="1098976"/>
            </a:xfrm>
            <a:prstGeom prst="round2SameRect">
              <a:avLst/>
            </a:prstGeom>
            <a:solidFill>
              <a:srgbClr val="6C6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B203DC1-5FF9-2FF3-ACAE-D5B19BF12F96}"/>
              </a:ext>
            </a:extLst>
          </p:cNvPr>
          <p:cNvGrpSpPr/>
          <p:nvPr/>
        </p:nvGrpSpPr>
        <p:grpSpPr>
          <a:xfrm>
            <a:off x="4760118" y="1828793"/>
            <a:ext cx="2671763" cy="4057646"/>
            <a:chOff x="1171574" y="2057401"/>
            <a:chExt cx="2671763" cy="4057646"/>
          </a:xfrm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F39B5759-0872-BFF3-662F-CDB0AE9F1D40}"/>
                </a:ext>
              </a:extLst>
            </p:cNvPr>
            <p:cNvSpPr/>
            <p:nvPr/>
          </p:nvSpPr>
          <p:spPr>
            <a:xfrm>
              <a:off x="1171574" y="2057401"/>
              <a:ext cx="2671763" cy="35433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양쪽 모서리가 둥근 사각형 8">
              <a:extLst>
                <a:ext uri="{FF2B5EF4-FFF2-40B4-BE49-F238E27FC236}">
                  <a16:creationId xmlns:a16="http://schemas.microsoft.com/office/drawing/2014/main" id="{B651146F-7347-62F0-ED78-5E4CE1A4AB9F}"/>
                </a:ext>
              </a:extLst>
            </p:cNvPr>
            <p:cNvSpPr/>
            <p:nvPr/>
          </p:nvSpPr>
          <p:spPr>
            <a:xfrm flipV="1">
              <a:off x="1171574" y="5016073"/>
              <a:ext cx="2671762" cy="1098974"/>
            </a:xfrm>
            <a:prstGeom prst="round2SameRect">
              <a:avLst/>
            </a:prstGeom>
            <a:solidFill>
              <a:srgbClr val="6C6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B396007-6B88-AF4D-5AEF-432DB8127136}"/>
              </a:ext>
            </a:extLst>
          </p:cNvPr>
          <p:cNvGrpSpPr/>
          <p:nvPr/>
        </p:nvGrpSpPr>
        <p:grpSpPr>
          <a:xfrm>
            <a:off x="8348663" y="1828793"/>
            <a:ext cx="2671763" cy="4057646"/>
            <a:chOff x="1171574" y="2057401"/>
            <a:chExt cx="2671763" cy="4057646"/>
          </a:xfrm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id="{FF96A6B5-409C-A929-255F-FB545E543F53}"/>
                </a:ext>
              </a:extLst>
            </p:cNvPr>
            <p:cNvSpPr/>
            <p:nvPr/>
          </p:nvSpPr>
          <p:spPr>
            <a:xfrm>
              <a:off x="1171574" y="2057401"/>
              <a:ext cx="2671763" cy="35433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양쪽 모서리가 둥근 사각형 11">
              <a:extLst>
                <a:ext uri="{FF2B5EF4-FFF2-40B4-BE49-F238E27FC236}">
                  <a16:creationId xmlns:a16="http://schemas.microsoft.com/office/drawing/2014/main" id="{C42A2BBA-9874-8B60-ADA4-41F3F3F4198B}"/>
                </a:ext>
              </a:extLst>
            </p:cNvPr>
            <p:cNvSpPr/>
            <p:nvPr/>
          </p:nvSpPr>
          <p:spPr>
            <a:xfrm flipV="1">
              <a:off x="1171574" y="5016075"/>
              <a:ext cx="2671762" cy="1098972"/>
            </a:xfrm>
            <a:prstGeom prst="round2SameRect">
              <a:avLst/>
            </a:prstGeom>
            <a:solidFill>
              <a:srgbClr val="6C6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13" name="그림 12" descr="클립아트, 만화 영화, 그림, 일러스트레이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DE263AE-3983-60B9-CFC8-F7A51CDCF0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1250"/>
          <a:stretch/>
        </p:blipFill>
        <p:spPr>
          <a:xfrm>
            <a:off x="9201979" y="2087129"/>
            <a:ext cx="1128997" cy="2700338"/>
          </a:xfrm>
          <a:prstGeom prst="rect">
            <a:avLst/>
          </a:prstGeom>
        </p:spPr>
      </p:pic>
      <p:pic>
        <p:nvPicPr>
          <p:cNvPr id="14" name="그림 13" descr="클립아트, 그림, 일러스트레이션, 만화 영화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4159D4E-C541-E42B-0771-0365F092B0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1250"/>
          <a:stretch/>
        </p:blipFill>
        <p:spPr>
          <a:xfrm>
            <a:off x="5440965" y="2087128"/>
            <a:ext cx="1310067" cy="2700339"/>
          </a:xfrm>
          <a:prstGeom prst="rect">
            <a:avLst/>
          </a:prstGeom>
        </p:spPr>
      </p:pic>
      <p:pic>
        <p:nvPicPr>
          <p:cNvPr id="15" name="그림 14" descr="그림, 클립아트, 일러스트레이션, 의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AB04EF9-C06B-5C5C-C49C-AE0613CAD2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1250"/>
          <a:stretch/>
        </p:blipFill>
        <p:spPr>
          <a:xfrm>
            <a:off x="1861024" y="2087130"/>
            <a:ext cx="1223921" cy="27003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A0788B-57B5-355C-DD9C-F715CF631B12}"/>
              </a:ext>
            </a:extLst>
          </p:cNvPr>
          <p:cNvSpPr txBox="1"/>
          <p:nvPr/>
        </p:nvSpPr>
        <p:spPr>
          <a:xfrm>
            <a:off x="2157411" y="4967620"/>
            <a:ext cx="70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>
                <a:solidFill>
                  <a:srgbClr val="F8F8F8"/>
                </a:solidFill>
                <a:latin typeface="Freesentation 5 Medium" pitchFamily="2" charset="-127"/>
                <a:ea typeface="Freesentation 5 Medium" pitchFamily="2" charset="-127"/>
              </a:rPr>
              <a:t>김동경</a:t>
            </a:r>
            <a:endParaRPr kumimoji="1" lang="ko-KR" altLang="en-US" dirty="0">
              <a:solidFill>
                <a:srgbClr val="F8F8F8"/>
              </a:solidFill>
              <a:latin typeface="Freesentation 5 Medium" pitchFamily="2" charset="-127"/>
              <a:ea typeface="Freesentation 5 Medium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462D2E-C57C-736D-432A-FBE123BE6226}"/>
              </a:ext>
            </a:extLst>
          </p:cNvPr>
          <p:cNvSpPr txBox="1"/>
          <p:nvPr/>
        </p:nvSpPr>
        <p:spPr>
          <a:xfrm>
            <a:off x="5518544" y="4962118"/>
            <a:ext cx="1154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F8F8F8"/>
                </a:solidFill>
                <a:latin typeface="Freesentation 5 Medium" pitchFamily="2" charset="-127"/>
                <a:ea typeface="Freesentation 5 Medium" pitchFamily="2" charset="-127"/>
              </a:rPr>
              <a:t>김재민</a:t>
            </a:r>
            <a:r>
              <a:rPr kumimoji="1" lang="en-US" altLang="ko-KR" dirty="0">
                <a:solidFill>
                  <a:srgbClr val="F8F8F8"/>
                </a:solidFill>
                <a:latin typeface="Freesentation 5 Medium" pitchFamily="2" charset="-127"/>
                <a:ea typeface="Freesentation 5 Medium" pitchFamily="2" charset="-127"/>
              </a:rPr>
              <a:t>(</a:t>
            </a:r>
            <a:r>
              <a:rPr kumimoji="1" lang="ko-KR" altLang="en-US" dirty="0">
                <a:solidFill>
                  <a:srgbClr val="F8F8F8"/>
                </a:solidFill>
                <a:latin typeface="Freesentation 5 Medium" pitchFamily="2" charset="-127"/>
                <a:ea typeface="Freesentation 5 Medium" pitchFamily="2" charset="-127"/>
              </a:rPr>
              <a:t>팀장</a:t>
            </a:r>
            <a:r>
              <a:rPr kumimoji="1" lang="en-US" altLang="ko-KR" dirty="0">
                <a:solidFill>
                  <a:srgbClr val="F8F8F8"/>
                </a:solidFill>
                <a:latin typeface="Freesentation 5 Medium" pitchFamily="2" charset="-127"/>
                <a:ea typeface="Freesentation 5 Medium" pitchFamily="2" charset="-127"/>
              </a:rPr>
              <a:t>)</a:t>
            </a:r>
            <a:endParaRPr kumimoji="1" lang="ko-KR" altLang="en-US" dirty="0">
              <a:solidFill>
                <a:srgbClr val="F8F8F8"/>
              </a:solidFill>
              <a:latin typeface="Freesentation 5 Medium" pitchFamily="2" charset="-127"/>
              <a:ea typeface="Freesentation 5 Medium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C8CE9C-9E43-F805-69A0-DB26FD94F8F4}"/>
              </a:ext>
            </a:extLst>
          </p:cNvPr>
          <p:cNvSpPr txBox="1"/>
          <p:nvPr/>
        </p:nvSpPr>
        <p:spPr>
          <a:xfrm>
            <a:off x="9334501" y="4962118"/>
            <a:ext cx="70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F8F8F8"/>
                </a:solidFill>
                <a:latin typeface="Freesentation 5 Medium" pitchFamily="2" charset="-127"/>
                <a:ea typeface="Freesentation 5 Medium" pitchFamily="2" charset="-127"/>
              </a:rPr>
              <a:t>이도현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C5A4C-EE41-3B67-7915-8F3B8CEF19E5}"/>
              </a:ext>
            </a:extLst>
          </p:cNvPr>
          <p:cNvSpPr txBox="1"/>
          <p:nvPr/>
        </p:nvSpPr>
        <p:spPr>
          <a:xfrm>
            <a:off x="1777894" y="5414636"/>
            <a:ext cx="1793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rgbClr val="F8F8F8"/>
                </a:solidFill>
                <a:latin typeface="Freesentation 3 Light" pitchFamily="2" charset="-127"/>
                <a:ea typeface="Freesentation 3 Light" pitchFamily="2" charset="-127"/>
              </a:rPr>
              <a:t>-</a:t>
            </a:r>
            <a:r>
              <a:rPr kumimoji="1" lang="ko-KR" altLang="en-US" sz="1400" dirty="0">
                <a:solidFill>
                  <a:srgbClr val="F8F8F8"/>
                </a:solidFill>
                <a:latin typeface="Freesentation 3 Light" pitchFamily="2" charset="-127"/>
                <a:ea typeface="Freesentation 3 Light" pitchFamily="2" charset="-127"/>
              </a:rPr>
              <a:t> </a:t>
            </a:r>
            <a:r>
              <a:rPr kumimoji="1" lang="en" altLang="ko-KR" sz="1400" dirty="0">
                <a:solidFill>
                  <a:srgbClr val="F8F8F8"/>
                </a:solidFill>
                <a:latin typeface="Freesentation 3 Light" pitchFamily="2" charset="-127"/>
                <a:ea typeface="Freesentation 3 Light" pitchFamily="2" charset="-127"/>
              </a:rPr>
              <a:t>UI </a:t>
            </a:r>
            <a:r>
              <a:rPr kumimoji="1" lang="ko-KR" altLang="en-US" sz="1400" dirty="0">
                <a:solidFill>
                  <a:srgbClr val="F8F8F8"/>
                </a:solidFill>
                <a:latin typeface="Freesentation 3 Light" pitchFamily="2" charset="-127"/>
                <a:ea typeface="Freesentation 3 Light" pitchFamily="2" charset="-127"/>
              </a:rPr>
              <a:t>가이드라인 구성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2AB954-648C-E7FD-A552-8D8EB1F0F2A6}"/>
              </a:ext>
            </a:extLst>
          </p:cNvPr>
          <p:cNvSpPr txBox="1"/>
          <p:nvPr/>
        </p:nvSpPr>
        <p:spPr>
          <a:xfrm>
            <a:off x="5109352" y="5412600"/>
            <a:ext cx="1973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rgbClr val="F8F8F8"/>
                </a:solidFill>
                <a:latin typeface="Freesentation 3 Light" pitchFamily="2" charset="-127"/>
                <a:ea typeface="Freesentation 3 Light" pitchFamily="2" charset="-127"/>
              </a:rPr>
              <a:t>-</a:t>
            </a:r>
            <a:r>
              <a:rPr kumimoji="1" lang="ko-KR" altLang="en-US" sz="1400" dirty="0">
                <a:solidFill>
                  <a:srgbClr val="F8F8F8"/>
                </a:solidFill>
                <a:latin typeface="Freesentation 3 Light" pitchFamily="2" charset="-127"/>
                <a:ea typeface="Freesentation 3 Light" pitchFamily="2" charset="-127"/>
              </a:rPr>
              <a:t>기존 모델과 논문 모델 스터디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6D0015-4670-180A-EB32-6B4FB08EB958}"/>
              </a:ext>
            </a:extLst>
          </p:cNvPr>
          <p:cNvSpPr txBox="1"/>
          <p:nvPr/>
        </p:nvSpPr>
        <p:spPr>
          <a:xfrm>
            <a:off x="8526401" y="5372093"/>
            <a:ext cx="2480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rgbClr val="F8F8F8"/>
                </a:solidFill>
                <a:latin typeface="Freesentation 3 Light" pitchFamily="2" charset="-127"/>
                <a:ea typeface="Freesentation 3 Light" pitchFamily="2" charset="-127"/>
              </a:rPr>
              <a:t>-</a:t>
            </a:r>
            <a:r>
              <a:rPr kumimoji="1" lang="ko-KR" altLang="en-US" sz="1400" dirty="0">
                <a:solidFill>
                  <a:srgbClr val="F8F8F8"/>
                </a:solidFill>
                <a:latin typeface="Freesentation 3 Light" pitchFamily="2" charset="-127"/>
                <a:ea typeface="Freesentation 3 Light" pitchFamily="2" charset="-127"/>
              </a:rPr>
              <a:t> 데이터 셋</a:t>
            </a:r>
            <a:r>
              <a:rPr kumimoji="1" lang="en-US" altLang="ko-KR" sz="1400" dirty="0">
                <a:solidFill>
                  <a:srgbClr val="F8F8F8"/>
                </a:solidFill>
                <a:latin typeface="Freesentation 3 Light" pitchFamily="2" charset="-127"/>
                <a:ea typeface="Freesentation 3 Light" pitchFamily="2" charset="-127"/>
              </a:rPr>
              <a:t>(AI-Hub)</a:t>
            </a:r>
            <a:r>
              <a:rPr kumimoji="1" lang="ko-KR" altLang="en-US" sz="1400" dirty="0">
                <a:solidFill>
                  <a:srgbClr val="F8F8F8"/>
                </a:solidFill>
                <a:latin typeface="Freesentation 3 Light" pitchFamily="2" charset="-127"/>
                <a:ea typeface="Freesentation 3 Light" pitchFamily="2" charset="-127"/>
              </a:rPr>
              <a:t>의 구성 확인</a:t>
            </a:r>
          </a:p>
        </p:txBody>
      </p:sp>
    </p:spTree>
    <p:extLst>
      <p:ext uri="{BB962C8B-B14F-4D97-AF65-F5344CB8AC3E}">
        <p14:creationId xmlns:p14="http://schemas.microsoft.com/office/powerpoint/2010/main" val="1459224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6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AD37BA-9A2A-FC44-367F-6CD1A726F87D}"/>
              </a:ext>
            </a:extLst>
          </p:cNvPr>
          <p:cNvSpPr txBox="1"/>
          <p:nvPr/>
        </p:nvSpPr>
        <p:spPr>
          <a:xfrm>
            <a:off x="4194709" y="2828835"/>
            <a:ext cx="3802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7200" b="1" dirty="0">
                <a:solidFill>
                  <a:schemeClr val="bg1"/>
                </a:solidFill>
                <a:latin typeface="Freesentation 9 Black" pitchFamily="2" charset="-127"/>
                <a:ea typeface="Freesentation 9 Black" pitchFamily="2" charset="-127"/>
              </a:rPr>
              <a:t>감사합니다</a:t>
            </a:r>
            <a:r>
              <a:rPr kumimoji="1" lang="en-US" altLang="ko-KR" sz="7200" b="1" dirty="0">
                <a:solidFill>
                  <a:schemeClr val="bg1"/>
                </a:solidFill>
                <a:latin typeface="Freesentation 9 Black" pitchFamily="2" charset="-127"/>
                <a:ea typeface="Freesentation 9 Black" pitchFamily="2" charset="-127"/>
              </a:rPr>
              <a:t>.</a:t>
            </a:r>
            <a:endParaRPr kumimoji="1" lang="ko-KR" altLang="en-US" sz="7200" b="1" dirty="0">
              <a:solidFill>
                <a:schemeClr val="bg1"/>
              </a:solidFill>
              <a:latin typeface="Freesentation 9 Black" pitchFamily="2" charset="-127"/>
              <a:ea typeface="Freesentation 9 Black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5158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94</Words>
  <Application>Microsoft Macintosh PowerPoint</Application>
  <PresentationFormat>와이드스크린</PresentationFormat>
  <Paragraphs>31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7" baseType="lpstr">
      <vt:lpstr>Freesentation 5 Medium</vt:lpstr>
      <vt:lpstr>Freesentation 6 SemiBold</vt:lpstr>
      <vt:lpstr>맑은 고딕</vt:lpstr>
      <vt:lpstr>Freesentation 9 Black</vt:lpstr>
      <vt:lpstr>Freesentation 7 Bold</vt:lpstr>
      <vt:lpstr>Arial</vt:lpstr>
      <vt:lpstr>Freesentation 4 Regular</vt:lpstr>
      <vt:lpstr>Freesentation 3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김재민</dc:creator>
  <cp:lastModifiedBy>김재민</cp:lastModifiedBy>
  <cp:revision>18</cp:revision>
  <dcterms:created xsi:type="dcterms:W3CDTF">2025-03-15T03:50:12Z</dcterms:created>
  <dcterms:modified xsi:type="dcterms:W3CDTF">2025-03-31T08:16:41Z</dcterms:modified>
</cp:coreProperties>
</file>